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68"/>
  </p:notesMasterIdLst>
  <p:handoutMasterIdLst>
    <p:handoutMasterId r:id="rId69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287" r:id="rId9"/>
    <p:sldId id="571" r:id="rId10"/>
    <p:sldId id="302" r:id="rId11"/>
    <p:sldId id="719" r:id="rId12"/>
    <p:sldId id="288" r:id="rId13"/>
    <p:sldId id="1878" r:id="rId14"/>
    <p:sldId id="297" r:id="rId15"/>
    <p:sldId id="575" r:id="rId16"/>
    <p:sldId id="299" r:id="rId17"/>
    <p:sldId id="646" r:id="rId18"/>
    <p:sldId id="647" r:id="rId19"/>
    <p:sldId id="648" r:id="rId20"/>
    <p:sldId id="649" r:id="rId21"/>
    <p:sldId id="650" r:id="rId22"/>
    <p:sldId id="651" r:id="rId23"/>
    <p:sldId id="715" r:id="rId24"/>
    <p:sldId id="652" r:id="rId25"/>
    <p:sldId id="577" r:id="rId26"/>
    <p:sldId id="475" r:id="rId27"/>
    <p:sldId id="579" r:id="rId28"/>
    <p:sldId id="580" r:id="rId29"/>
    <p:sldId id="573" r:id="rId30"/>
    <p:sldId id="557" r:id="rId31"/>
    <p:sldId id="519" r:id="rId32"/>
    <p:sldId id="281" r:id="rId33"/>
    <p:sldId id="273" r:id="rId34"/>
    <p:sldId id="274" r:id="rId35"/>
    <p:sldId id="561" r:id="rId36"/>
    <p:sldId id="562" r:id="rId37"/>
    <p:sldId id="570" r:id="rId38"/>
    <p:sldId id="563" r:id="rId39"/>
    <p:sldId id="564" r:id="rId40"/>
    <p:sldId id="565" r:id="rId41"/>
    <p:sldId id="572" r:id="rId42"/>
    <p:sldId id="566" r:id="rId43"/>
    <p:sldId id="567" r:id="rId44"/>
    <p:sldId id="568" r:id="rId45"/>
    <p:sldId id="569" r:id="rId46"/>
    <p:sldId id="300" r:id="rId47"/>
    <p:sldId id="520" r:id="rId48"/>
    <p:sldId id="258" r:id="rId49"/>
    <p:sldId id="547" r:id="rId50"/>
    <p:sldId id="551" r:id="rId51"/>
    <p:sldId id="552" r:id="rId52"/>
    <p:sldId id="581" r:id="rId53"/>
    <p:sldId id="548" r:id="rId54"/>
    <p:sldId id="318" r:id="rId55"/>
    <p:sldId id="327" r:id="rId56"/>
    <p:sldId id="322" r:id="rId57"/>
    <p:sldId id="550" r:id="rId58"/>
    <p:sldId id="323" r:id="rId59"/>
    <p:sldId id="326" r:id="rId60"/>
    <p:sldId id="298" r:id="rId61"/>
    <p:sldId id="489" r:id="rId62"/>
    <p:sldId id="329" r:id="rId63"/>
    <p:sldId id="301" r:id="rId64"/>
    <p:sldId id="409" r:id="rId65"/>
    <p:sldId id="330" r:id="rId66"/>
    <p:sldId id="283" r:id="rId6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2653" autoAdjust="0"/>
  </p:normalViewPr>
  <p:slideViewPr>
    <p:cSldViewPr snapToGrid="0" snapToObjects="1">
      <p:cViewPr varScale="1">
        <p:scale>
          <a:sx n="105" d="100"/>
          <a:sy n="105" d="100"/>
        </p:scale>
        <p:origin x="21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1/5/22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/crs/se350/" TargetMode="External"/><Relationship Id="rId7" Type="http://schemas.openxmlformats.org/officeDocument/2006/relationships/hyperlink" Target="https://forms.gle/cR93sRrzTERZVtXN8" TargetMode="External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Ea7kbQhVWLJbphfJA" TargetMode="External"/><Relationship Id="rId5" Type="http://schemas.openxmlformats.org/officeDocument/2006/relationships/hyperlink" Target="https://piazza.com/uwaterloo.ca/winter2022/se350" TargetMode="External"/><Relationship Id="rId4" Type="http://schemas.openxmlformats.org/officeDocument/2006/relationships/hyperlink" Target="https://piazza.com/uwaterloo.ca/winter2020/se35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jpe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image" Target="../media/image35.emf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0.jpeg"/><Relationship Id="rId21" Type="http://schemas.openxmlformats.org/officeDocument/2006/relationships/image" Target="../media/image87.tiff"/><Relationship Id="rId7" Type="http://schemas.openxmlformats.org/officeDocument/2006/relationships/image" Target="../media/image74.png"/><Relationship Id="rId12" Type="http://schemas.openxmlformats.org/officeDocument/2006/relationships/image" Target="../media/image78.jpe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2.png"/><Relationship Id="rId20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7.jpeg"/><Relationship Id="rId5" Type="http://schemas.openxmlformats.org/officeDocument/2006/relationships/image" Target="../media/image72.jpeg"/><Relationship Id="rId15" Type="http://schemas.openxmlformats.org/officeDocument/2006/relationships/image" Target="../media/image81.png"/><Relationship Id="rId10" Type="http://schemas.openxmlformats.org/officeDocument/2006/relationships/image" Target="../media/image76.jpeg"/><Relationship Id="rId19" Type="http://schemas.openxmlformats.org/officeDocument/2006/relationships/image" Target="../media/image85.tiff"/><Relationship Id="rId4" Type="http://schemas.openxmlformats.org/officeDocument/2006/relationships/image" Target="../media/image71.jpeg"/><Relationship Id="rId9" Type="http://schemas.openxmlformats.org/officeDocument/2006/relationships/image" Target="../media/image75.jpeg"/><Relationship Id="rId14" Type="http://schemas.openxmlformats.org/officeDocument/2006/relationships/image" Target="../media/image80.png"/><Relationship Id="rId22" Type="http://schemas.openxmlformats.org/officeDocument/2006/relationships/image" Target="../media/image88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slshrestha@uwaterloo.ca" TargetMode="External"/><Relationship Id="rId2" Type="http://schemas.openxmlformats.org/officeDocument/2006/relationships/hyperlink" Target="mailto:kwamelhammady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1" y="1212665"/>
            <a:ext cx="7886698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SE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In-person final: </a:t>
            </a:r>
            <a:r>
              <a:rPr lang="en-US" sz="2000" dirty="0">
                <a:solidFill>
                  <a:srgbClr val="FF0000"/>
                </a:solidFill>
              </a:rPr>
              <a:t>30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endParaRPr lang="en-CA" sz="1800" dirty="0"/>
          </a:p>
          <a:p>
            <a:r>
              <a:rPr lang="en-CA" sz="2000" dirty="0"/>
              <a:t>Lab projects: </a:t>
            </a:r>
            <a:r>
              <a:rPr lang="en-US" sz="2000" dirty="0">
                <a:solidFill>
                  <a:srgbClr val="FF0000"/>
                </a:solidFill>
              </a:rPr>
              <a:t>50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3 projects (more on this later)</a:t>
            </a:r>
          </a:p>
          <a:p>
            <a:pPr lvl="1"/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20%</a:t>
            </a:r>
          </a:p>
          <a:p>
            <a:pPr lvl="1"/>
            <a:r>
              <a:rPr lang="en-CA" sz="1800" dirty="0"/>
              <a:t>9 quizzes (highest 7 will be considered)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marL="914400" lvl="2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6940-5DE4-974E-A930-FA5833E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Proviso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E555-9A7C-8A45-829B-F601F0A0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outline presents intended weights, and due dates </a:t>
            </a:r>
          </a:p>
          <a:p>
            <a:pPr lvl="1"/>
            <a:endParaRPr lang="en-US" sz="2000" dirty="0"/>
          </a:p>
          <a:p>
            <a:r>
              <a:rPr lang="en-US" sz="2400" dirty="0"/>
              <a:t>As best as possible, we will keep to the outline</a:t>
            </a:r>
          </a:p>
          <a:p>
            <a:pPr lvl="1"/>
            <a:endParaRPr lang="en-US" sz="2000" dirty="0"/>
          </a:p>
          <a:p>
            <a:r>
              <a:rPr lang="en-US" sz="2400" dirty="0"/>
              <a:t>We reserve the right to modify topics and/or assessments and/or weight and/or deadlines with due and fair notice</a:t>
            </a:r>
          </a:p>
          <a:p>
            <a:pPr lvl="1"/>
            <a:endParaRPr lang="en-US" sz="2000" dirty="0"/>
          </a:p>
          <a:p>
            <a:r>
              <a:rPr lang="en-US" sz="2400" dirty="0"/>
              <a:t>In the event of such challenges, we will work with the Department/Faculty to find reasonable and fair solutions</a:t>
            </a:r>
          </a:p>
        </p:txBody>
      </p:sp>
    </p:spTree>
    <p:extLst>
      <p:ext uri="{BB962C8B-B14F-4D97-AF65-F5344CB8AC3E}">
        <p14:creationId xmlns:p14="http://schemas.microsoft.com/office/powerpoint/2010/main" val="126649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Keil MCB1700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9151" y="3259728"/>
            <a:ext cx="2671698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on LEARN by </a:t>
            </a:r>
            <a:r>
              <a:rPr lang="en-CA" sz="2000" dirty="0">
                <a:solidFill>
                  <a:srgbClr val="FF0000"/>
                </a:solidFill>
              </a:rPr>
              <a:t>23:00 on Jan.11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endParaRPr lang="en-CA" sz="2400" dirty="0"/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their group sign-up points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3" y="4934930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839B804D-8E7F-0A44-81A4-84A1F22327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510908"/>
              </p:ext>
            </p:extLst>
          </p:nvPr>
        </p:nvGraphicFramePr>
        <p:xfrm>
          <a:off x="1313033" y="2019300"/>
          <a:ext cx="6517936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947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80359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Project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8:30 Jan 11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Memory and task management (P1)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33%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8:30 Feb 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Message passing and timing (P2)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32%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8:30 Mar 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I/O and stress testing (P3)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32%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8:30 Mar 29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3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23:00 on January 11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2022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SE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3"/>
              </a:rPr>
              <a:t>https://ece.uwaterloo.ca/~smzahedi/crs/se350</a:t>
            </a: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4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4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5"/>
              </a:rPr>
              <a:t>https://piazza.com/uwaterloo.ca/winter2022/se350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6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7"/>
              </a:rPr>
              <a:t>https://forms.gle/cR93sRrzTERZVtXN8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>
              <a:gd name="adj1" fmla="val 126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</a:t>
            </a:r>
            <a:r>
              <a:rPr lang="en-US"/>
              <a:t>Systems do</a:t>
            </a:r>
            <a:r>
              <a:rPr lang="en-US" dirty="0"/>
              <a:t>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that emulates physical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run on physical machine</a:t>
            </a:r>
          </a:p>
          <a:p>
            <a:pPr lvl="1"/>
            <a:r>
              <a:rPr lang="en-US" sz="2000" dirty="0"/>
              <a:t>Provides platform that is independent of actual underlying hardware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B6E8-F676-FB4A-842A-EE8AACA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Runs processes</a:t>
            </a:r>
          </a:p>
          <a:p>
            <a:pPr lvl="1"/>
            <a:r>
              <a:rPr lang="en-US" sz="2000" dirty="0"/>
              <a:t>Abstracts underlying OS and hardware </a:t>
            </a:r>
          </a:p>
          <a:p>
            <a:pPr lvl="1"/>
            <a:r>
              <a:rPr lang="en-US" sz="2000" dirty="0"/>
              <a:t>Provides platform-independent environment</a:t>
            </a:r>
          </a:p>
          <a:p>
            <a:pPr lvl="1"/>
            <a:r>
              <a:rPr lang="en-US" sz="2000" dirty="0"/>
              <a:t>E.g., Java virtual machine, .NET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5EEEB-3D45-6941-9C5B-1971E611ADE1}"/>
              </a:ext>
            </a:extLst>
          </p:cNvPr>
          <p:cNvSpPr/>
          <p:nvPr/>
        </p:nvSpPr>
        <p:spPr>
          <a:xfrm>
            <a:off x="3339965" y="5547573"/>
            <a:ext cx="2133872" cy="4770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B8B42-3971-214C-82DB-FF938ED55723}"/>
              </a:ext>
            </a:extLst>
          </p:cNvPr>
          <p:cNvSpPr/>
          <p:nvPr/>
        </p:nvSpPr>
        <p:spPr>
          <a:xfrm>
            <a:off x="3339965" y="4586898"/>
            <a:ext cx="2133872" cy="9606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F31E2-63D6-E646-92B3-125854031CD5}"/>
              </a:ext>
            </a:extLst>
          </p:cNvPr>
          <p:cNvSpPr/>
          <p:nvPr/>
        </p:nvSpPr>
        <p:spPr>
          <a:xfrm>
            <a:off x="3339965" y="5067234"/>
            <a:ext cx="1179701" cy="4770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Host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330C5-54A9-5046-8BBD-6350810CDF8E}"/>
              </a:ext>
            </a:extLst>
          </p:cNvPr>
          <p:cNvSpPr/>
          <p:nvPr/>
        </p:nvSpPr>
        <p:spPr>
          <a:xfrm rot="16200000">
            <a:off x="3253096" y="4063781"/>
            <a:ext cx="607451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EC73A-33A4-174A-A725-A83E3A6DCF67}"/>
              </a:ext>
            </a:extLst>
          </p:cNvPr>
          <p:cNvSpPr/>
          <p:nvPr/>
        </p:nvSpPr>
        <p:spPr>
          <a:xfrm rot="16200000">
            <a:off x="438653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F3161-7D39-7248-8939-3A841D8FF5A7}"/>
              </a:ext>
            </a:extLst>
          </p:cNvPr>
          <p:cNvSpPr/>
          <p:nvPr/>
        </p:nvSpPr>
        <p:spPr>
          <a:xfrm rot="16200000">
            <a:off x="381981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0A4E0-E0E4-754E-875C-CCCEBD7FD04C}"/>
              </a:ext>
            </a:extLst>
          </p:cNvPr>
          <p:cNvSpPr/>
          <p:nvPr/>
        </p:nvSpPr>
        <p:spPr>
          <a:xfrm rot="16200000">
            <a:off x="4953256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56EBFF-0A6C-B74D-BFB2-CF853F33D564}"/>
              </a:ext>
            </a:extLst>
          </p:cNvPr>
          <p:cNvCxnSpPr>
            <a:cxnSpLocks/>
          </p:cNvCxnSpPr>
          <p:nvPr/>
        </p:nvCxnSpPr>
        <p:spPr>
          <a:xfrm flipH="1">
            <a:off x="3037840" y="4584364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304281-CB3E-C84A-AC4C-AE50B18EC8BA}"/>
              </a:ext>
            </a:extLst>
          </p:cNvPr>
          <p:cNvSpPr txBox="1"/>
          <p:nvPr/>
        </p:nvSpPr>
        <p:spPr>
          <a:xfrm>
            <a:off x="1708823" y="4430475"/>
            <a:ext cx="122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ABI &amp; ISA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23D52C-9940-BE49-9F0F-D7FA504A5F8C}"/>
              </a:ext>
            </a:extLst>
          </p:cNvPr>
          <p:cNvCxnSpPr>
            <a:cxnSpLocks/>
          </p:cNvCxnSpPr>
          <p:nvPr/>
        </p:nvCxnSpPr>
        <p:spPr>
          <a:xfrm flipH="1">
            <a:off x="3037840" y="5067234"/>
            <a:ext cx="1489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DFAB39-7FE7-DB46-98C8-0F4055156D14}"/>
              </a:ext>
            </a:extLst>
          </p:cNvPr>
          <p:cNvSpPr txBox="1"/>
          <p:nvPr/>
        </p:nvSpPr>
        <p:spPr>
          <a:xfrm>
            <a:off x="2113871" y="4913345"/>
            <a:ext cx="818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ABI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44491-EC7C-C74C-97F8-057639975A17}"/>
              </a:ext>
            </a:extLst>
          </p:cNvPr>
          <p:cNvCxnSpPr>
            <a:cxnSpLocks/>
          </p:cNvCxnSpPr>
          <p:nvPr/>
        </p:nvCxnSpPr>
        <p:spPr>
          <a:xfrm flipH="1">
            <a:off x="3037840" y="5544319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2F7443-6943-AA41-A8D9-8752EC1B0A7D}"/>
              </a:ext>
            </a:extLst>
          </p:cNvPr>
          <p:cNvSpPr txBox="1"/>
          <p:nvPr/>
        </p:nvSpPr>
        <p:spPr>
          <a:xfrm>
            <a:off x="2114254" y="53904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ISA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Runs OSes</a:t>
            </a:r>
          </a:p>
          <a:p>
            <a:pPr lvl="1"/>
            <a:r>
              <a:rPr lang="en-US" sz="1600" dirty="0"/>
              <a:t>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CA" sz="1800" dirty="0"/>
              <a:t>Provide OS virtualization above single shared kernel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Do not provide </a:t>
            </a:r>
            <a:r>
              <a:rPr lang="en-CA" sz="1600" i="1" dirty="0">
                <a:solidFill>
                  <a:srgbClr val="FF0000"/>
                </a:solidFill>
              </a:rPr>
              <a:t>full-machine</a:t>
            </a:r>
            <a:r>
              <a:rPr lang="en-CA" sz="1600" dirty="0"/>
              <a:t> virtualization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VM has illusion of running on isolated machine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container has illusion of running on isolated OS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Can run on bare metal OS, or atop of OS running in VM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multiple applications run in same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each application has its own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9467"/>
          <a:stretch/>
        </p:blipFill>
        <p:spPr bwMode="auto">
          <a:xfrm>
            <a:off x="628650" y="1662674"/>
            <a:ext cx="3393291" cy="47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25E014-2115-6D4B-9FCC-A081FDF1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 flipH="1">
            <a:off x="1207144" y="2079127"/>
            <a:ext cx="1340472" cy="13404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4D482-F6B3-2540-B2D7-9DC11FEA0DAB}"/>
              </a:ext>
            </a:extLst>
          </p:cNvPr>
          <p:cNvSpPr txBox="1"/>
          <p:nvPr/>
        </p:nvSpPr>
        <p:spPr>
          <a:xfrm>
            <a:off x="2978646" y="2287698"/>
            <a:ext cx="4768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Instructor: Prof. Seyed Majid Zahedi 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4"/>
              </a:rPr>
              <a:t>zahedi@uwaterloo.ca</a:t>
            </a:r>
            <a:endParaRPr lang="en-US" dirty="0"/>
          </a:p>
          <a:p>
            <a:r>
              <a:rPr lang="en-US" dirty="0">
                <a:latin typeface="Ubuntu Mono" panose="020B0509030602030204" pitchFamily="49" charset="0"/>
                <a:hlinkClick r:id="rId5"/>
              </a:rPr>
              <a:t>https://ece.uwaterloo.ca/~smzahedi</a:t>
            </a:r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9BC1E-BB5D-1848-B43F-E8A11756FFBB}"/>
              </a:ext>
            </a:extLst>
          </p:cNvPr>
          <p:cNvSpPr txBox="1"/>
          <p:nvPr/>
        </p:nvSpPr>
        <p:spPr>
          <a:xfrm>
            <a:off x="1067755" y="41646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Lab instructor: Irene Huang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6"/>
              </a:rPr>
              <a:t>yqhuang@uwaterloo.ca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C864E9-010A-B244-AA5B-4D2CB0D9BD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94" b="394"/>
          <a:stretch/>
        </p:blipFill>
        <p:spPr>
          <a:xfrm>
            <a:off x="6267309" y="3818704"/>
            <a:ext cx="1338223" cy="13382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 dirty="0"/>
              <a:t>Questions</a:t>
            </a:r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SE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2978646" y="24261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Karim Walid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Abdelazim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Elhammady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>
                <a:latin typeface="Ubuntu Mono" panose="020B0509030602030204" pitchFamily="49" charset="0"/>
                <a:cs typeface="Gill Sans Light" panose="020B0302020104020203" pitchFamily="34" charset="-79"/>
                <a:hlinkClick r:id="rId2"/>
              </a:rPr>
              <a:t>kwamelhammady@uwaterloo.ca</a:t>
            </a:r>
            <a:endParaRPr lang="en-CA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067755" y="41646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Sulav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Shrestha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slshrestha@uwaterloo.ca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7309" y="38101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07144" y="20791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</TotalTime>
  <Words>3579</Words>
  <Application>Microsoft Macintosh PowerPoint</Application>
  <PresentationFormat>On-screen Show (4:3)</PresentationFormat>
  <Paragraphs>783</Paragraphs>
  <Slides>66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Online!</vt:lpstr>
      <vt:lpstr>Who Are We?</vt:lpstr>
      <vt:lpstr>SE 350 GTAs</vt:lpstr>
      <vt:lpstr>Readings</vt:lpstr>
      <vt:lpstr>SE 350 is a Class About…</vt:lpstr>
      <vt:lpstr>Why Take SE 350?  Why Learn About OS?</vt:lpstr>
      <vt:lpstr>PowerPoint Presentation</vt:lpstr>
      <vt:lpstr>Evaluation</vt:lpstr>
      <vt:lpstr>Contingency Proviso</vt:lpstr>
      <vt:lpstr>Lab Project</vt:lpstr>
      <vt:lpstr>Groups</vt:lpstr>
      <vt:lpstr>Milestones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112</cp:revision>
  <dcterms:created xsi:type="dcterms:W3CDTF">2020-09-14T23:52:01Z</dcterms:created>
  <dcterms:modified xsi:type="dcterms:W3CDTF">2022-01-05T23:40:38Z</dcterms:modified>
</cp:coreProperties>
</file>